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72" r:id="rId2"/>
    <p:sldId id="273" r:id="rId3"/>
    <p:sldId id="274" r:id="rId4"/>
    <p:sldId id="281" r:id="rId5"/>
    <p:sldId id="275" r:id="rId6"/>
    <p:sldId id="280" r:id="rId7"/>
    <p:sldId id="276" r:id="rId8"/>
    <p:sldId id="277" r:id="rId9"/>
    <p:sldId id="278" r:id="rId10"/>
    <p:sldId id="279" r:id="rId11"/>
    <p:sldId id="282" r:id="rId12"/>
    <p:sldId id="283" r:id="rId13"/>
    <p:sldId id="28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0" y="1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D4573-58E7-4156-A133-2731F5F8D1A6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B0CF2-7F87-4E02-A248-870047730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Rectangle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Straight Connector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1D30-C0A0-4124-A783-34D9F15FA0FE}" type="datetime1">
              <a:rPr lang="en-US" smtClean="0"/>
              <a:t>2/20/2019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5871-AB0F-4B3D-8861-97E78CB7B47E}" type="datetime1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8406-4C3F-4F3E-80BD-A22568EA37EB}" type="datetime1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8077-7188-48C5-8679-2287FAC952E9}" type="datetime1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B740-6776-4EE9-99FD-96D592FA5A23}" type="datetime1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BD99-6FFD-46C5-B5E2-43A34BDA2566}" type="datetime1">
              <a:rPr lang="en-US" smtClean="0"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678E-214C-4CF8-97C7-95015FB02960}" type="datetime1">
              <a:rPr lang="en-US" smtClean="0"/>
              <a:t>2/20/2019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60E0-FA77-4473-A859-74127B089143}" type="datetime1">
              <a:rPr lang="en-US" smtClean="0"/>
              <a:t>2/20/2019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D7B8-9F07-4899-827D-5F3CFDDEB574}" type="datetime1">
              <a:rPr lang="en-US" smtClean="0"/>
              <a:t>2/20/2019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7C5C-1CD1-417D-A89C-14747F5222C7}" type="datetime1">
              <a:rPr lang="en-US" smtClean="0"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EFBB-CFA1-4AA8-9123-F0B52DBD84FE}" type="datetime1">
              <a:rPr lang="en-US" smtClean="0"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Rectangle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Freeform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  <p:sp>
              <p:nvSpPr>
                <p:cNvPr id="33" name="Freeform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</p:grpSp>
        </p:grpSp>
      </p:grp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61146459-E3C3-4969-9224-5ED50B492D17}" type="datetime1">
              <a:rPr lang="en-US" smtClean="0"/>
              <a:pPr/>
              <a:t>2/20/2019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ngcounty.gov/depts/permitting-environmental-review/public-notices.aspx" TargetMode="External"/><Relationship Id="rId2" Type="http://schemas.openxmlformats.org/officeDocument/2006/relationships/hyperlink" Target="http://www.noasphalt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9895" y="1930248"/>
            <a:ext cx="10468864" cy="1828800"/>
          </a:xfrm>
        </p:spPr>
        <p:txBody>
          <a:bodyPr/>
          <a:lstStyle/>
          <a:p>
            <a:pPr algn="ctr"/>
            <a:r>
              <a:rPr lang="en-US" dirty="0">
                <a:ea typeface="Cambria Math" panose="02040503050406030204" pitchFamily="18" charset="0"/>
              </a:rPr>
              <a:t>Fairwood Firs HOA</a:t>
            </a:r>
            <a:br>
              <a:rPr lang="en-US" dirty="0">
                <a:ea typeface="Cambria Math" panose="02040503050406030204" pitchFamily="18" charset="0"/>
              </a:rPr>
            </a:br>
            <a:r>
              <a:rPr lang="en-US" dirty="0">
                <a:ea typeface="Cambria Math" panose="02040503050406030204" pitchFamily="18" charset="0"/>
              </a:rPr>
              <a:t>2019 Annual Meeting</a:t>
            </a:r>
          </a:p>
        </p:txBody>
      </p:sp>
      <p:pic>
        <p:nvPicPr>
          <p:cNvPr id="6" name="Picture 7" descr="logo11-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1FBF0"/>
              </a:clrFrom>
              <a:clrTo>
                <a:srgbClr val="F1FBF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14" y="99151"/>
            <a:ext cx="569558" cy="604658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>
                <a:alpha val="8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2449633" y="4437037"/>
            <a:ext cx="5103846" cy="1096899"/>
          </a:xfrm>
        </p:spPr>
        <p:txBody>
          <a:bodyPr>
            <a:normAutofit fontScale="32500" lnSpcReduction="20000"/>
          </a:bodyPr>
          <a:lstStyle/>
          <a:p>
            <a:pPr algn="ctr">
              <a:spcBef>
                <a:spcPct val="0"/>
              </a:spcBef>
            </a:pPr>
            <a:r>
              <a:rPr lang="en-US" altLang="en-US" sz="6000" b="1" dirty="0">
                <a:solidFill>
                  <a:srgbClr val="1E5C3D"/>
                </a:solidFill>
                <a:latin typeface="+mj-lt"/>
                <a:ea typeface="Cambria Math" panose="02040503050406030204" pitchFamily="18" charset="0"/>
              </a:rPr>
              <a:t>Wednesday February 27, 2017</a:t>
            </a:r>
          </a:p>
          <a:p>
            <a:pPr algn="ctr">
              <a:spcBef>
                <a:spcPct val="0"/>
              </a:spcBef>
            </a:pPr>
            <a:r>
              <a:rPr lang="en-US" altLang="en-US" sz="6000" b="1" dirty="0">
                <a:solidFill>
                  <a:srgbClr val="1E5C3D"/>
                </a:solidFill>
                <a:latin typeface="+mj-lt"/>
                <a:ea typeface="Cambria Math" panose="02040503050406030204" pitchFamily="18" charset="0"/>
              </a:rPr>
              <a:t>7:00 p.m. </a:t>
            </a:r>
          </a:p>
          <a:p>
            <a:pPr algn="ctr">
              <a:spcBef>
                <a:spcPct val="0"/>
              </a:spcBef>
            </a:pPr>
            <a:r>
              <a:rPr lang="en-US" altLang="en-US" sz="6000" b="1" dirty="0">
                <a:solidFill>
                  <a:srgbClr val="1E5C3D"/>
                </a:solidFill>
                <a:latin typeface="+mj-lt"/>
                <a:ea typeface="Cambria Math" panose="02040503050406030204" pitchFamily="18" charset="0"/>
              </a:rPr>
              <a:t>Fairwood Golf Course Club House</a:t>
            </a:r>
          </a:p>
          <a:p>
            <a:pPr algn="ctr">
              <a:spcBef>
                <a:spcPct val="0"/>
              </a:spcBef>
            </a:pPr>
            <a:r>
              <a:rPr lang="en-US" altLang="en-US" sz="6000" b="1" dirty="0">
                <a:solidFill>
                  <a:srgbClr val="1E5C3D"/>
                </a:solidFill>
                <a:latin typeface="+mj-lt"/>
                <a:ea typeface="Cambria Math" panose="02040503050406030204" pitchFamily="18" charset="0"/>
              </a:rPr>
              <a:t>17070 - 140th Avenue SE Renton, WA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Fairwood Area Changes - Britt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9100" y="2011679"/>
            <a:ext cx="10998868" cy="4722495"/>
          </a:xfrm>
        </p:spPr>
        <p:txBody>
          <a:bodyPr>
            <a:normAutofit fontScale="25000" lnSpcReduction="20000"/>
          </a:bodyPr>
          <a:lstStyle/>
          <a:p>
            <a:r>
              <a:rPr lang="en-US" sz="5600" b="1" u="sng" dirty="0">
                <a:latin typeface="+mj-lt"/>
              </a:rPr>
              <a:t>King County Construction</a:t>
            </a:r>
            <a:endParaRPr lang="en-US" sz="5600" dirty="0">
              <a:latin typeface="+mj-lt"/>
            </a:endParaRPr>
          </a:p>
          <a:p>
            <a:pPr lvl="1"/>
            <a:endParaRPr lang="en-US" sz="5600" dirty="0">
              <a:latin typeface="+mj-lt"/>
            </a:endParaRPr>
          </a:p>
          <a:p>
            <a:pPr lvl="1"/>
            <a:r>
              <a:rPr lang="en-US" sz="5600" dirty="0">
                <a:latin typeface="+mj-lt"/>
              </a:rPr>
              <a:t>Village Concepts of Fairwood Assisted Living and Memory Care is scheduled to open early 2020</a:t>
            </a:r>
          </a:p>
          <a:p>
            <a:pPr lvl="2"/>
            <a:r>
              <a:rPr lang="en-US" sz="5600" dirty="0">
                <a:latin typeface="+mj-lt"/>
              </a:rPr>
              <a:t>115 units – 60% independent living, 20% assisted care, 20% memory care</a:t>
            </a:r>
          </a:p>
          <a:p>
            <a:pPr lvl="1"/>
            <a:endParaRPr lang="en-US" sz="5600" dirty="0">
              <a:latin typeface="+mj-lt"/>
            </a:endParaRPr>
          </a:p>
          <a:p>
            <a:pPr lvl="1"/>
            <a:r>
              <a:rPr lang="en-US" sz="5600" dirty="0" err="1">
                <a:latin typeface="+mj-lt"/>
              </a:rPr>
              <a:t>Waynes</a:t>
            </a:r>
            <a:r>
              <a:rPr lang="en-US" sz="5600" dirty="0">
                <a:latin typeface="+mj-lt"/>
              </a:rPr>
              <a:t> Place  CDUP17-0005 Parcel 342305-9034</a:t>
            </a:r>
          </a:p>
          <a:p>
            <a:pPr lvl="2"/>
            <a:r>
              <a:rPr lang="en-US" sz="5600" dirty="0">
                <a:latin typeface="+mj-lt"/>
              </a:rPr>
              <a:t>4 story 78-unit apartment complex for about 200 people</a:t>
            </a:r>
          </a:p>
          <a:p>
            <a:pPr lvl="2"/>
            <a:r>
              <a:rPr lang="en-US" sz="5600" dirty="0">
                <a:latin typeface="+mj-lt"/>
              </a:rPr>
              <a:t>“Reviews in Process” since 4/26/18</a:t>
            </a:r>
          </a:p>
          <a:p>
            <a:pPr lvl="2"/>
            <a:r>
              <a:rPr lang="en-US" sz="5600" dirty="0">
                <a:latin typeface="+mj-lt"/>
              </a:rPr>
              <a:t>David has sent informational emails with information on how to get involved</a:t>
            </a:r>
          </a:p>
          <a:p>
            <a:pPr lvl="2"/>
            <a:r>
              <a:rPr lang="en-US" sz="5600" dirty="0">
                <a:latin typeface="+mj-lt"/>
              </a:rPr>
              <a:t> </a:t>
            </a:r>
          </a:p>
          <a:p>
            <a:pPr lvl="1"/>
            <a:r>
              <a:rPr lang="en-US" sz="5600" dirty="0">
                <a:latin typeface="+mj-lt"/>
              </a:rPr>
              <a:t>Maple Valley Asphalt Facility  </a:t>
            </a:r>
          </a:p>
          <a:p>
            <a:pPr lvl="2"/>
            <a:r>
              <a:rPr lang="en-US" sz="5600" dirty="0">
                <a:latin typeface="+mj-lt"/>
              </a:rPr>
              <a:t>Grading </a:t>
            </a:r>
            <a:r>
              <a:rPr lang="en-US" sz="5600" u="sng" dirty="0">
                <a:latin typeface="+mj-lt"/>
              </a:rPr>
              <a:t>GRDE17-0069</a:t>
            </a:r>
            <a:r>
              <a:rPr lang="en-US" sz="5600" b="1" dirty="0">
                <a:latin typeface="+mj-lt"/>
              </a:rPr>
              <a:t>   Application Complete 11/6/2018</a:t>
            </a:r>
            <a:endParaRPr lang="en-US" sz="5600" dirty="0">
              <a:latin typeface="+mj-lt"/>
            </a:endParaRPr>
          </a:p>
          <a:p>
            <a:pPr lvl="2"/>
            <a:r>
              <a:rPr lang="en-US" sz="5600" dirty="0">
                <a:latin typeface="+mj-lt"/>
              </a:rPr>
              <a:t>Installation of hot mix asphalt plant equipment with permanent structures COMM18-0014 </a:t>
            </a:r>
            <a:r>
              <a:rPr lang="en-US" sz="5600" b="1" dirty="0">
                <a:latin typeface="+mj-lt"/>
              </a:rPr>
              <a:t>Application Complete</a:t>
            </a:r>
            <a:endParaRPr lang="en-US" sz="5600" dirty="0">
              <a:latin typeface="+mj-lt"/>
            </a:endParaRPr>
          </a:p>
          <a:p>
            <a:pPr lvl="2"/>
            <a:r>
              <a:rPr lang="en-US" sz="5600" dirty="0">
                <a:latin typeface="+mj-lt"/>
              </a:rPr>
              <a:t>Substantial shoreline development permit for construction of transportation facility SHOR18-0032</a:t>
            </a:r>
            <a:r>
              <a:rPr lang="en-US" sz="5600" b="1" dirty="0">
                <a:latin typeface="+mj-lt"/>
              </a:rPr>
              <a:t> Application Complete</a:t>
            </a:r>
            <a:endParaRPr lang="en-US" sz="5600" dirty="0">
              <a:latin typeface="+mj-lt"/>
            </a:endParaRPr>
          </a:p>
          <a:p>
            <a:pPr lvl="2"/>
            <a:r>
              <a:rPr lang="en-US" sz="5600" u="sng" dirty="0">
                <a:latin typeface="+mj-lt"/>
                <a:hlinkClick r:id="rId2"/>
              </a:rPr>
              <a:t>http://www.noasphalt.com/</a:t>
            </a:r>
            <a:endParaRPr lang="en-US" sz="5600" u="sng" dirty="0">
              <a:latin typeface="+mj-lt"/>
            </a:endParaRPr>
          </a:p>
          <a:p>
            <a:pPr lvl="2"/>
            <a:endParaRPr lang="en-US" sz="5600" u="sng" dirty="0">
              <a:latin typeface="+mj-lt"/>
            </a:endParaRPr>
          </a:p>
          <a:p>
            <a:pPr lvl="1"/>
            <a:r>
              <a:rPr lang="en-US" sz="5600" dirty="0">
                <a:latin typeface="+mj-lt"/>
              </a:rPr>
              <a:t>Multiple housing developments on 140th</a:t>
            </a:r>
          </a:p>
          <a:p>
            <a:pPr lvl="1"/>
            <a:endParaRPr lang="en-US" sz="5600" dirty="0">
              <a:latin typeface="+mj-lt"/>
            </a:endParaRPr>
          </a:p>
          <a:p>
            <a:r>
              <a:rPr lang="en-US" sz="5600" u="sng" dirty="0">
                <a:latin typeface="+mj-lt"/>
                <a:hlinkClick r:id="rId3"/>
              </a:rPr>
              <a:t>https://www.kingcounty.gov/depts/permitting-environmental-review/public-notices.aspx</a:t>
            </a:r>
            <a:endParaRPr lang="en-US" sz="5600" u="sng" dirty="0">
              <a:latin typeface="+mj-lt"/>
            </a:endParaRPr>
          </a:p>
          <a:p>
            <a:endParaRPr lang="en-US" dirty="0"/>
          </a:p>
        </p:txBody>
      </p:sp>
      <p:pic>
        <p:nvPicPr>
          <p:cNvPr id="4" name="Picture 7" descr="logo11-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1FBF0"/>
              </a:clrFrom>
              <a:clrTo>
                <a:srgbClr val="F1FBF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14" y="99151"/>
            <a:ext cx="569558" cy="604658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>
                <a:alpha val="8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606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Covenants Update Vote - Britt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9100" y="2011679"/>
            <a:ext cx="10998868" cy="4722495"/>
          </a:xfrm>
        </p:spPr>
        <p:txBody>
          <a:bodyPr>
            <a:normAutofit/>
          </a:bodyPr>
          <a:lstStyle/>
          <a:p>
            <a:r>
              <a:rPr lang="en-US" altLang="en-US" dirty="0">
                <a:latin typeface="+mj-lt"/>
                <a:ea typeface="ヒラギノ角ゴ Pro W3" charset="-128"/>
              </a:rPr>
              <a:t>Summary of changes</a:t>
            </a:r>
          </a:p>
          <a:p>
            <a:pPr lvl="1"/>
            <a:r>
              <a:rPr lang="en-US" altLang="en-US" sz="2000" dirty="0">
                <a:latin typeface="+mj-lt"/>
                <a:ea typeface="ヒラギノ角ゴ Pro W3" charset="-128"/>
              </a:rPr>
              <a:t>Removed verbiage associated with new development</a:t>
            </a:r>
          </a:p>
          <a:p>
            <a:pPr lvl="1"/>
            <a:r>
              <a:rPr lang="en-US" altLang="ja-JP" sz="2000" dirty="0">
                <a:latin typeface="+mj-lt"/>
                <a:ea typeface="ヒラギノ角ゴ Pro W3" charset="-128"/>
              </a:rPr>
              <a:t>Removed satellite dish prior approval</a:t>
            </a:r>
          </a:p>
          <a:p>
            <a:pPr lvl="1"/>
            <a:r>
              <a:rPr lang="en-US" altLang="ja-JP" sz="2000" dirty="0">
                <a:latin typeface="+mj-lt"/>
                <a:ea typeface="ヒラギノ角ゴ Pro W3" charset="-128"/>
              </a:rPr>
              <a:t>Added renting/leasing section</a:t>
            </a:r>
          </a:p>
          <a:p>
            <a:r>
              <a:rPr lang="en-US" dirty="0">
                <a:latin typeface="+mj-lt"/>
                <a:ea typeface="ヒラギノ角ゴ Pro W3" charset="-128"/>
              </a:rPr>
              <a:t>Walk through changes</a:t>
            </a:r>
          </a:p>
          <a:p>
            <a:r>
              <a:rPr lang="en-US" dirty="0">
                <a:latin typeface="+mj-lt"/>
                <a:ea typeface="ヒラギノ角ゴ Pro W3" charset="-128"/>
              </a:rPr>
              <a:t>Vote on changes – The instrument for approval is at your table</a:t>
            </a:r>
            <a:endParaRPr lang="en-US" dirty="0"/>
          </a:p>
        </p:txBody>
      </p:sp>
      <p:pic>
        <p:nvPicPr>
          <p:cNvPr id="4" name="Picture 7" descr="logo11-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1FBF0"/>
              </a:clrFrom>
              <a:clrTo>
                <a:srgbClr val="F1FBF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14" y="99151"/>
            <a:ext cx="569558" cy="604658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>
                <a:alpha val="8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133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2019 FFHOA Board of Directors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6593" y="1847088"/>
            <a:ext cx="10998868" cy="4722495"/>
          </a:xfrm>
        </p:spPr>
        <p:txBody>
          <a:bodyPr>
            <a:normAutofit/>
          </a:bodyPr>
          <a:lstStyle/>
          <a:p>
            <a:r>
              <a:rPr lang="en-US" altLang="en-US" sz="2800" dirty="0">
                <a:latin typeface="+mj-lt"/>
                <a:ea typeface="ヒラギノ角ゴ Pro W3" charset="-128"/>
              </a:rPr>
              <a:t>Proposed </a:t>
            </a:r>
            <a:endParaRPr lang="en-US" altLang="ja-JP" sz="2800" dirty="0">
              <a:latin typeface="+mj-lt"/>
              <a:ea typeface="ヒラギノ角ゴ Pro W3" charset="-128"/>
            </a:endParaRPr>
          </a:p>
          <a:p>
            <a:pPr marL="525780" lvl="6" indent="-342900">
              <a:buClr>
                <a:schemeClr val="accent3">
                  <a:lumMod val="50000"/>
                </a:schemeClr>
              </a:buClr>
              <a:buSzPct val="95000"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+mj-lt"/>
                <a:ea typeface="ヒラギノ角ゴ Pro W3" charset="-128"/>
              </a:rPr>
              <a:t>President - Justin Works</a:t>
            </a:r>
          </a:p>
          <a:p>
            <a:pPr marL="525780" lvl="6" indent="-342900">
              <a:buClr>
                <a:schemeClr val="accent3">
                  <a:lumMod val="50000"/>
                </a:schemeClr>
              </a:buClr>
              <a:buSzPct val="95000"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+mj-lt"/>
                <a:ea typeface="ヒラギノ角ゴ Pro W3" charset="-128"/>
              </a:rPr>
              <a:t>Vice-President - Mike Radice</a:t>
            </a:r>
          </a:p>
          <a:p>
            <a:pPr marL="525780" lvl="6" indent="-342900">
              <a:buClr>
                <a:schemeClr val="accent3">
                  <a:lumMod val="50000"/>
                </a:schemeClr>
              </a:buClr>
              <a:buSzPct val="95000"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+mj-lt"/>
                <a:ea typeface="ヒラギノ角ゴ Pro W3" charset="-128"/>
              </a:rPr>
              <a:t>Secretary - Britt Ward</a:t>
            </a:r>
          </a:p>
          <a:p>
            <a:pPr marL="525780" lvl="6" indent="-342900">
              <a:buClr>
                <a:schemeClr val="accent3">
                  <a:lumMod val="50000"/>
                </a:schemeClr>
              </a:buClr>
              <a:buSzPct val="95000"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+mj-lt"/>
                <a:ea typeface="ヒラギノ角ゴ Pro W3" charset="-128"/>
              </a:rPr>
              <a:t>Treasurer - Greg Parnell</a:t>
            </a:r>
          </a:p>
          <a:p>
            <a:pPr marL="525780" lvl="6" indent="-342900">
              <a:buClr>
                <a:schemeClr val="accent3">
                  <a:lumMod val="50000"/>
                </a:schemeClr>
              </a:buClr>
              <a:buSzPct val="95000"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+mj-lt"/>
                <a:ea typeface="ヒラギノ角ゴ Pro W3" charset="-128"/>
              </a:rPr>
              <a:t>Communications - David Henrich </a:t>
            </a:r>
          </a:p>
          <a:p>
            <a:r>
              <a:rPr lang="en-US" altLang="en-US" sz="2800" dirty="0">
                <a:ea typeface="ヒラギノ角ゴ Pro W3" charset="-128"/>
              </a:rPr>
              <a:t>Nominations from the floor</a:t>
            </a:r>
          </a:p>
          <a:p>
            <a:r>
              <a:rPr lang="en-US" altLang="en-US" sz="2800" dirty="0">
                <a:ea typeface="ヒラギノ角ゴ Pro W3" charset="-128"/>
              </a:rPr>
              <a:t>Election </a:t>
            </a:r>
            <a:endParaRPr lang="en-US" altLang="ja-JP" sz="2800" dirty="0">
              <a:ea typeface="ヒラギノ角ゴ Pro W3" charset="-128"/>
            </a:endParaRPr>
          </a:p>
          <a:p>
            <a:endParaRPr lang="en-US" dirty="0"/>
          </a:p>
        </p:txBody>
      </p:sp>
      <p:pic>
        <p:nvPicPr>
          <p:cNvPr id="4" name="Picture 7" descr="logo11-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1FBF0"/>
              </a:clrFrom>
              <a:clrTo>
                <a:srgbClr val="F1FBF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14" y="99151"/>
            <a:ext cx="569558" cy="604658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>
                <a:alpha val="8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7511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Discussion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78204" y="1840209"/>
            <a:ext cx="10998868" cy="4722495"/>
          </a:xfrm>
        </p:spPr>
        <p:txBody>
          <a:bodyPr>
            <a:normAutofit/>
          </a:bodyPr>
          <a:lstStyle/>
          <a:p>
            <a:r>
              <a:rPr lang="en-US" altLang="en-US" sz="2800" dirty="0">
                <a:latin typeface="+mj-lt"/>
                <a:ea typeface="ヒラギノ角ゴ Pro W3" charset="-128"/>
              </a:rPr>
              <a:t>Q/A</a:t>
            </a:r>
          </a:p>
          <a:p>
            <a:r>
              <a:rPr lang="en-US" altLang="ja-JP" sz="2800" dirty="0">
                <a:latin typeface="+mj-lt"/>
                <a:ea typeface="ヒラギノ角ゴ Pro W3" charset="-128"/>
              </a:rPr>
              <a:t>Comments</a:t>
            </a:r>
          </a:p>
          <a:p>
            <a:r>
              <a:rPr lang="en-US" altLang="ja-JP" sz="2800" dirty="0">
                <a:latin typeface="+mj-lt"/>
                <a:ea typeface="ヒラギノ角ゴ Pro W3" charset="-128"/>
              </a:rPr>
              <a:t>Golf Course venue  - discussion</a:t>
            </a:r>
            <a:endParaRPr lang="en-US" dirty="0"/>
          </a:p>
        </p:txBody>
      </p:sp>
      <p:pic>
        <p:nvPicPr>
          <p:cNvPr id="4" name="Picture 7" descr="logo11-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1FBF0"/>
              </a:clrFrom>
              <a:clrTo>
                <a:srgbClr val="F1FBF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14" y="99151"/>
            <a:ext cx="569558" cy="604658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>
                <a:alpha val="8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8634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2019 Annual FFHOA Meeting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75422" y="1935480"/>
            <a:ext cx="11306978" cy="438912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>
                <a:latin typeface="+mj-lt"/>
              </a:rPr>
              <a:t>7:00PM Annual Meeting Call to Order – Justin Works</a:t>
            </a:r>
          </a:p>
          <a:p>
            <a:pPr lvl="1"/>
            <a:r>
              <a:rPr lang="en-US" dirty="0">
                <a:latin typeface="+mj-lt"/>
              </a:rPr>
              <a:t>Roll Call - </a:t>
            </a:r>
            <a:r>
              <a:rPr lang="en-US" dirty="0">
                <a:latin typeface="+mj-lt"/>
                <a:ea typeface="ヒラギノ角ゴ Pro W3" charset="-128"/>
              </a:rPr>
              <a:t>55 members/proxies for Quorum</a:t>
            </a:r>
          </a:p>
          <a:p>
            <a:pPr lvl="1"/>
            <a:r>
              <a:rPr lang="en-US" dirty="0">
                <a:latin typeface="+mj-lt"/>
              </a:rPr>
              <a:t>2018 HOA Board Introductions</a:t>
            </a:r>
          </a:p>
          <a:p>
            <a:pPr lvl="3"/>
            <a:r>
              <a:rPr lang="en-US" altLang="en-US" sz="2400" dirty="0">
                <a:latin typeface="+mj-lt"/>
                <a:ea typeface="ヒラギノ角ゴ Pro W3" charset="-128"/>
              </a:rPr>
              <a:t>Board of Directors</a:t>
            </a:r>
          </a:p>
          <a:p>
            <a:pPr lvl="4"/>
            <a:r>
              <a:rPr lang="en-US" altLang="en-US" sz="1600" dirty="0">
                <a:latin typeface="+mj-lt"/>
                <a:ea typeface="ヒラギノ角ゴ Pro W3" charset="-128"/>
              </a:rPr>
              <a:t>Justin Works President</a:t>
            </a:r>
          </a:p>
          <a:p>
            <a:pPr lvl="4"/>
            <a:r>
              <a:rPr lang="en-US" altLang="en-US" sz="1600" dirty="0">
                <a:latin typeface="+mj-lt"/>
                <a:ea typeface="ヒラギノ角ゴ Pro W3" charset="-128"/>
              </a:rPr>
              <a:t>Mike Radice Vice-President</a:t>
            </a:r>
          </a:p>
          <a:p>
            <a:pPr lvl="4"/>
            <a:r>
              <a:rPr lang="en-US" altLang="en-US" sz="1600" dirty="0">
                <a:latin typeface="+mj-lt"/>
                <a:ea typeface="ヒラギノ角ゴ Pro W3" charset="-128"/>
              </a:rPr>
              <a:t>Britt Ward Secretary</a:t>
            </a:r>
          </a:p>
          <a:p>
            <a:pPr lvl="4"/>
            <a:r>
              <a:rPr lang="en-US" altLang="en-US" sz="1600" dirty="0">
                <a:latin typeface="+mj-lt"/>
                <a:ea typeface="ヒラギノ角ゴ Pro W3" charset="-128"/>
              </a:rPr>
              <a:t>Bill Sexauer Treasurer</a:t>
            </a:r>
          </a:p>
          <a:p>
            <a:pPr lvl="4"/>
            <a:r>
              <a:rPr lang="en-US" altLang="en-US" sz="1600" dirty="0">
                <a:latin typeface="+mj-lt"/>
                <a:ea typeface="ヒラギノ角ゴ Pro W3" charset="-128"/>
              </a:rPr>
              <a:t>David Henrich Alternate 1</a:t>
            </a:r>
          </a:p>
          <a:p>
            <a:pPr lvl="4"/>
            <a:r>
              <a:rPr lang="en-US" altLang="en-US" sz="1600" dirty="0">
                <a:latin typeface="+mj-lt"/>
                <a:ea typeface="ヒラギノ角ゴ Pro W3" charset="-128"/>
              </a:rPr>
              <a:t>Greg Parnell Alternate 2</a:t>
            </a:r>
          </a:p>
          <a:p>
            <a:pPr lvl="1"/>
            <a:r>
              <a:rPr lang="en-US" altLang="en-US" dirty="0">
                <a:latin typeface="+mj-lt"/>
              </a:rPr>
              <a:t>Social Committee Report</a:t>
            </a:r>
          </a:p>
          <a:p>
            <a:pPr lvl="1"/>
            <a:r>
              <a:rPr lang="en-US" dirty="0">
                <a:latin typeface="+mj-lt"/>
              </a:rPr>
              <a:t>Review Agenda</a:t>
            </a:r>
            <a:endParaRPr lang="en-US" altLang="en-US" dirty="0">
              <a:latin typeface="+mj-lt"/>
            </a:endParaRPr>
          </a:p>
          <a:p>
            <a:r>
              <a:rPr lang="en-US" sz="2400" dirty="0">
                <a:latin typeface="+mj-lt"/>
              </a:rPr>
              <a:t>7:10PM call subsequent meeting (if needed) - 28 members/proxies for quorum</a:t>
            </a:r>
          </a:p>
          <a:p>
            <a:r>
              <a:rPr lang="en-US" sz="2400" dirty="0">
                <a:latin typeface="+mj-lt"/>
              </a:rPr>
              <a:t>7:15PM call subsequent meeting (if needed) – 14 members/proxies for quorum</a:t>
            </a:r>
          </a:p>
          <a:p>
            <a:pPr lvl="1"/>
            <a:endParaRPr lang="en-US" dirty="0">
              <a:latin typeface="+mj-lt"/>
              <a:ea typeface="ヒラギノ角ゴ Pro W3" charset="-128"/>
            </a:endParaRPr>
          </a:p>
          <a:p>
            <a:endParaRPr lang="en-US" dirty="0"/>
          </a:p>
        </p:txBody>
      </p:sp>
      <p:pic>
        <p:nvPicPr>
          <p:cNvPr id="4" name="Picture 7" descr="logo11-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1FBF0"/>
              </a:clrFrom>
              <a:clrTo>
                <a:srgbClr val="F1FBF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14" y="99151"/>
            <a:ext cx="569558" cy="604658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>
                <a:alpha val="8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891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 sz="2000" dirty="0">
                <a:latin typeface="+mj-lt"/>
                <a:ea typeface="ヒラギノ角ゴ Pro W3" charset="-128"/>
              </a:rPr>
              <a:t>Social Committee	 				Amber/Kaja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j-lt"/>
                <a:ea typeface="ヒラギノ角ゴ Pro W3" charset="-128"/>
              </a:rPr>
              <a:t>Overview of standing committees			Justin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j-lt"/>
                <a:ea typeface="ヒラギノ角ゴ Pro W3" charset="-128"/>
              </a:rPr>
              <a:t>2018 Activities					Mike/Justin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j-lt"/>
                <a:ea typeface="ヒラギノ角ゴ Pro W3" charset="-128"/>
              </a:rPr>
              <a:t>2019 Planned Projects - Fairwood over 30		Mike/Justin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j-lt"/>
                <a:ea typeface="ヒラギノ角ゴ Pro W3" charset="-128"/>
              </a:rPr>
              <a:t>Treasurer’s Report					Britt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j-lt"/>
                <a:ea typeface="ヒラギノ角ゴ Pro W3" charset="-128"/>
              </a:rPr>
              <a:t>HOA Communication (website/survey/other)	David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j-lt"/>
                <a:ea typeface="ヒラギノ角ゴ Pro W3" charset="-128"/>
              </a:rPr>
              <a:t>Block Watch Program				Justin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j-lt"/>
                <a:ea typeface="ヒラギノ角ゴ Pro W3" charset="-128"/>
              </a:rPr>
              <a:t>Fairwood Area Changes				Britt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j-lt"/>
                <a:ea typeface="ヒラギノ角ゴ Pro W3" charset="-128"/>
              </a:rPr>
              <a:t>2019 Covenants Update - VOTE			Britt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j-lt"/>
                <a:ea typeface="ヒラギノ角ゴ Pro W3" charset="-128"/>
              </a:rPr>
              <a:t>Call for Volunteers					Justin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j-lt"/>
                <a:ea typeface="ヒラギノ角ゴ Pro W3" charset="-128"/>
              </a:rPr>
              <a:t>Board Elections - VOTE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j-lt"/>
                <a:ea typeface="ヒラギノ角ゴ Pro W3" charset="-128"/>
              </a:rPr>
              <a:t>Open Forum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j-lt"/>
                <a:ea typeface="ヒラギノ角ゴ Pro W3" charset="-128"/>
              </a:rPr>
              <a:t>Adjournment</a:t>
            </a:r>
            <a:endParaRPr lang="en-US" sz="2000" dirty="0">
              <a:latin typeface="+mj-lt"/>
              <a:ea typeface="ヒラギノ角ゴ Pro W3" charset="-128"/>
            </a:endParaRPr>
          </a:p>
        </p:txBody>
      </p:sp>
      <p:pic>
        <p:nvPicPr>
          <p:cNvPr id="4" name="Picture 7" descr="logo11-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1FBF0"/>
              </a:clrFrom>
              <a:clrTo>
                <a:srgbClr val="F1FBF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14" y="99151"/>
            <a:ext cx="569558" cy="604658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>
                <a:alpha val="8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955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Fairwood Firs Committees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935480"/>
            <a:ext cx="10972800" cy="469392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altLang="en-US" sz="2100" b="1" dirty="0">
                <a:latin typeface="+mj-lt"/>
                <a:ea typeface="ヒラギノ角ゴ Pro W3" charset="-128"/>
              </a:rPr>
              <a:t>Social Committee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altLang="en-US" sz="2100" dirty="0">
                <a:latin typeface="+mj-lt"/>
                <a:ea typeface="ヒラギノ角ゴ Pro W3" charset="-128"/>
              </a:rPr>
              <a:t>Organize and set up neighborhood social events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altLang="en-US" sz="2100" dirty="0">
                <a:latin typeface="+mj-lt"/>
                <a:ea typeface="ヒラギノ角ゴ Pro W3" charset="-128"/>
              </a:rPr>
              <a:t>Deliver welcome baskets to new residents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altLang="en-US" sz="2100" dirty="0">
                <a:latin typeface="+mj-lt"/>
                <a:ea typeface="ヒラギノ角ゴ Pro W3" charset="-128"/>
              </a:rPr>
              <a:t>Chair: Amber Henrich &amp; </a:t>
            </a:r>
            <a:r>
              <a:rPr lang="en-US" altLang="en-US" sz="2100" dirty="0" err="1">
                <a:latin typeface="+mj-lt"/>
                <a:ea typeface="ヒラギノ角ゴ Pro W3" charset="-128"/>
              </a:rPr>
              <a:t>Kaja</a:t>
            </a:r>
            <a:r>
              <a:rPr lang="en-US" altLang="en-US" sz="2100" dirty="0">
                <a:latin typeface="+mj-lt"/>
                <a:ea typeface="ヒラギノ角ゴ Pro W3" charset="-128"/>
              </a:rPr>
              <a:t> Works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altLang="en-US" sz="2100" dirty="0">
                <a:latin typeface="+mj-lt"/>
                <a:ea typeface="ヒラギノ角ゴ Pro W3" charset="-128"/>
              </a:rPr>
              <a:t>Members: Greg Parnell, Kathleen Shaw, Barbara Brown, Heidi Hass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en-US" altLang="en-US" sz="2100" dirty="0">
              <a:latin typeface="+mj-lt"/>
              <a:ea typeface="ヒラギノ角ゴ Pro W3" charset="-128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altLang="en-US" sz="2100" b="1" dirty="0">
                <a:latin typeface="+mj-lt"/>
                <a:ea typeface="ヒラギノ角ゴ Pro W3" charset="-128"/>
              </a:rPr>
              <a:t>Maintenance Committee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altLang="en-US" sz="2100" dirty="0">
                <a:latin typeface="+mj-lt"/>
                <a:ea typeface="ヒラギノ角ゴ Pro W3" charset="-128"/>
              </a:rPr>
              <a:t>Organize and set up work parties for neighborhood projects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altLang="en-US" sz="2100" dirty="0">
                <a:latin typeface="+mj-lt"/>
                <a:ea typeface="ヒラギノ角ゴ Pro W3" charset="-128"/>
              </a:rPr>
              <a:t>Oversee maintenance of common areas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altLang="en-US" sz="2100" dirty="0">
                <a:latin typeface="+mj-lt"/>
                <a:ea typeface="ヒラギノ角ゴ Pro W3" charset="-128"/>
              </a:rPr>
              <a:t>Oversee landscape revitalization projects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altLang="en-US" sz="2100" dirty="0">
                <a:latin typeface="+mj-lt"/>
                <a:ea typeface="ヒラギノ角ゴ Pro W3" charset="-128"/>
              </a:rPr>
              <a:t>Chair: Mike Radice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altLang="en-US" sz="2100" dirty="0">
                <a:latin typeface="+mj-lt"/>
                <a:ea typeface="ヒラギノ角ゴ Pro W3" charset="-128"/>
              </a:rPr>
              <a:t>Members: Mark Ward, Chuck DeSmith, Zeke </a:t>
            </a:r>
            <a:r>
              <a:rPr lang="en-US" altLang="en-US" sz="2100" dirty="0" err="1">
                <a:latin typeface="+mj-lt"/>
                <a:ea typeface="ヒラギノ角ゴ Pro W3" charset="-128"/>
              </a:rPr>
              <a:t>Demir</a:t>
            </a:r>
            <a:endParaRPr lang="en-US" altLang="en-US" sz="2100" dirty="0">
              <a:latin typeface="+mj-lt"/>
              <a:ea typeface="ヒラギノ角ゴ Pro W3" charset="-128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en-US" altLang="en-US" sz="2100" dirty="0">
              <a:latin typeface="+mj-lt"/>
              <a:ea typeface="ヒラギノ角ゴ Pro W3" charset="-128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altLang="en-US" sz="2100" b="1" dirty="0">
                <a:latin typeface="+mj-lt"/>
                <a:ea typeface="ヒラギノ角ゴ Pro W3" charset="-128"/>
              </a:rPr>
              <a:t>Architectural Control Committee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altLang="en-US" sz="2100" dirty="0">
                <a:latin typeface="+mj-lt"/>
                <a:ea typeface="ヒラギノ角ゴ Pro W3" charset="-128"/>
              </a:rPr>
              <a:t>Oversee and approve architectural and exterior changes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altLang="en-US" sz="2100" dirty="0">
                <a:latin typeface="+mj-lt"/>
                <a:ea typeface="ヒラギノ角ゴ Pro W3" charset="-128"/>
              </a:rPr>
              <a:t>Items Covered - Building, Fence, Wall, Driveway, Roof, Other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altLang="en-US" sz="2100" dirty="0">
                <a:latin typeface="+mj-lt"/>
                <a:ea typeface="ヒラギノ角ゴ Pro W3" charset="-128"/>
              </a:rPr>
              <a:t>Conduct annual review of houses for covenant compliance and general appearance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altLang="en-US" sz="2100" dirty="0">
                <a:latin typeface="+mj-lt"/>
                <a:ea typeface="ヒラギノ角ゴ Pro W3" charset="-128"/>
              </a:rPr>
              <a:t>Chair: Greg Cannon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altLang="en-US" sz="2100" dirty="0">
                <a:latin typeface="+mj-lt"/>
                <a:ea typeface="ヒラギノ角ゴ Pro W3" charset="-128"/>
              </a:rPr>
              <a:t>Members: Ed Frazelle, Justin Works, Vince Capelli, Shannon Paige, Ted Clifford, David Henrich, Marcia Whitcomb</a:t>
            </a:r>
          </a:p>
          <a:p>
            <a:pPr lvl="1">
              <a:lnSpc>
                <a:spcPct val="70000"/>
              </a:lnSpc>
            </a:pPr>
            <a:endParaRPr lang="en-US" altLang="en-US" sz="1800" dirty="0">
              <a:ea typeface="ヒラギノ角ゴ Pro W3" charset="-128"/>
            </a:endParaRPr>
          </a:p>
        </p:txBody>
      </p:sp>
      <p:pic>
        <p:nvPicPr>
          <p:cNvPr id="6" name="Picture 7" descr="logo11-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1FBF0"/>
              </a:clrFrom>
              <a:clrTo>
                <a:srgbClr val="F1FBF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14" y="99151"/>
            <a:ext cx="569558" cy="604658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>
                <a:alpha val="8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7576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2018 Activities – Mike/Justin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599" y="1935480"/>
            <a:ext cx="10972801" cy="4389120"/>
          </a:xfrm>
        </p:spPr>
        <p:txBody>
          <a:bodyPr>
            <a:normAutofit/>
          </a:bodyPr>
          <a:lstStyle/>
          <a:p>
            <a:r>
              <a:rPr lang="en-US" altLang="en-US" dirty="0">
                <a:latin typeface="+mj-lt"/>
                <a:ea typeface="ヒラギノ角ゴ Pro W3" charset="-128"/>
              </a:rPr>
              <a:t>Replaced sprinklers at Grand Fir Park</a:t>
            </a:r>
          </a:p>
          <a:p>
            <a:r>
              <a:rPr lang="en-US" altLang="en-US" dirty="0">
                <a:latin typeface="+mj-lt"/>
                <a:ea typeface="ヒラギノ角ゴ Pro W3" charset="-128"/>
              </a:rPr>
              <a:t>Repaired, tested, and winterized sprinkler system</a:t>
            </a:r>
          </a:p>
          <a:p>
            <a:r>
              <a:rPr lang="en-US" altLang="en-US" dirty="0">
                <a:latin typeface="+mj-lt"/>
                <a:ea typeface="ヒラギノ角ゴ Pro W3" charset="-128"/>
              </a:rPr>
              <a:t>Trees trimmed or removed for safety &amp; appearance</a:t>
            </a:r>
          </a:p>
          <a:p>
            <a:r>
              <a:rPr lang="en-US" altLang="en-US" dirty="0">
                <a:latin typeface="+mj-lt"/>
                <a:ea typeface="ヒラギノ角ゴ Pro W3" charset="-128"/>
              </a:rPr>
              <a:t>Front entrance lights replaced</a:t>
            </a:r>
          </a:p>
          <a:p>
            <a:r>
              <a:rPr lang="en-US" altLang="en-US" dirty="0">
                <a:latin typeface="+mj-lt"/>
                <a:ea typeface="ヒラギノ角ゴ Pro W3" charset="-128"/>
              </a:rPr>
              <a:t>Social events</a:t>
            </a:r>
          </a:p>
          <a:p>
            <a:pPr marL="617220" lvl="2" indent="-342900">
              <a:buClr>
                <a:schemeClr val="accent3">
                  <a:lumMod val="50000"/>
                </a:schemeClr>
              </a:buClr>
              <a:buSzPct val="95000"/>
              <a:buFont typeface="Arial" panose="020B0604020202020204" pitchFamily="34" charset="0"/>
              <a:buChar char="•"/>
            </a:pPr>
            <a:r>
              <a:rPr lang="en-US" altLang="en-US" sz="2300" dirty="0">
                <a:latin typeface="+mj-lt"/>
                <a:ea typeface="ヒラギノ角ゴ Pro W3" charset="-128"/>
              </a:rPr>
              <a:t>BBQ, Easter Egg hunt, 4th of July flags, Wine tasting, Book Club, Caroling, Neighborhood Holiday Light Walk</a:t>
            </a:r>
          </a:p>
          <a:p>
            <a:r>
              <a:rPr lang="en-US" altLang="en-US" dirty="0">
                <a:latin typeface="+mj-lt"/>
                <a:ea typeface="ヒラギノ角ゴ Pro W3" charset="-128"/>
              </a:rPr>
              <a:t>Decorated front entrance for Halloween &amp; Winter Holidays</a:t>
            </a:r>
            <a:endParaRPr lang="en-US" dirty="0">
              <a:latin typeface="+mj-lt"/>
              <a:ea typeface="ヒラギノ角ゴ Pro W3" charset="-128"/>
            </a:endParaRPr>
          </a:p>
        </p:txBody>
      </p:sp>
      <p:pic>
        <p:nvPicPr>
          <p:cNvPr id="4" name="Picture 7" descr="logo11-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1FBF0"/>
              </a:clrFrom>
              <a:clrTo>
                <a:srgbClr val="F1FBF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14" y="99151"/>
            <a:ext cx="569558" cy="604658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>
                <a:alpha val="8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085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407457"/>
            <a:ext cx="10972800" cy="1143000"/>
          </a:xfrm>
        </p:spPr>
        <p:txBody>
          <a:bodyPr/>
          <a:lstStyle/>
          <a:p>
            <a:r>
              <a:rPr lang="en-US" dirty="0"/>
              <a:t>2019 Activities – Mike/Justin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66700" y="1550457"/>
            <a:ext cx="11658600" cy="5211290"/>
          </a:xfrm>
        </p:spPr>
        <p:txBody>
          <a:bodyPr>
            <a:noAutofit/>
          </a:bodyPr>
          <a:lstStyle/>
          <a:p>
            <a:r>
              <a:rPr lang="en-US" altLang="en-US" sz="2400" dirty="0">
                <a:latin typeface="+mj-lt"/>
                <a:ea typeface="ヒラギノ角ゴ Pro W3" charset="-128"/>
              </a:rPr>
              <a:t>Fairwood over 30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+mj-lt"/>
                <a:ea typeface="ヒラギノ角ゴ Pro W3" charset="-128"/>
              </a:rPr>
              <a:t>Arborist thorough health assessment of Fairwood Firs trees/parks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+mj-lt"/>
                <a:ea typeface="ヒラギノ角ゴ Pro W3" charset="-128"/>
              </a:rPr>
              <a:t>Detailed 5 year management plan for parks &amp; entry trees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+mj-lt"/>
                <a:ea typeface="ヒラギノ角ゴ Pro W3" charset="-128"/>
              </a:rPr>
              <a:t>Arborist recommendation for new plantings (trees/groundcover)</a:t>
            </a:r>
          </a:p>
          <a:p>
            <a:r>
              <a:rPr lang="en-US" altLang="en-US" sz="2400" dirty="0">
                <a:latin typeface="+mj-lt"/>
                <a:ea typeface="ヒラギノ角ゴ Pro W3" charset="-128"/>
              </a:rPr>
              <a:t>Arborist Yearly Walk-thru in September – notification to homeowners to participate</a:t>
            </a:r>
          </a:p>
          <a:p>
            <a:r>
              <a:rPr lang="en-US" altLang="en-US" sz="2400" dirty="0">
                <a:latin typeface="+mj-lt"/>
                <a:ea typeface="ヒラギノ角ゴ Pro W3" charset="-128"/>
              </a:rPr>
              <a:t>Sprinkler Replacement – Noble Fir</a:t>
            </a:r>
          </a:p>
          <a:p>
            <a:r>
              <a:rPr lang="en-US" altLang="en-US" sz="2400" dirty="0">
                <a:latin typeface="+mj-lt"/>
                <a:ea typeface="ヒラギノ角ゴ Pro W3" charset="-128"/>
              </a:rPr>
              <a:t>New Park Benches (King County Grant)</a:t>
            </a:r>
          </a:p>
          <a:p>
            <a:r>
              <a:rPr lang="en-US" altLang="en-US" sz="2400" dirty="0">
                <a:latin typeface="+mj-lt"/>
                <a:ea typeface="ヒラギノ角ゴ Pro W3" charset="-128"/>
              </a:rPr>
              <a:t>New Wood Chips (Douglas/Noble Fir)</a:t>
            </a:r>
          </a:p>
          <a:p>
            <a:r>
              <a:rPr lang="en-US" altLang="en-US" sz="2400" dirty="0">
                <a:latin typeface="+mj-lt"/>
                <a:ea typeface="ヒラギノ角ゴ Pro W3" charset="-128"/>
              </a:rPr>
              <a:t>Block Watch program</a:t>
            </a:r>
          </a:p>
          <a:p>
            <a:r>
              <a:rPr lang="en-US" altLang="en-US" sz="2400" dirty="0">
                <a:latin typeface="+mj-lt"/>
                <a:ea typeface="ヒラギノ角ゴ Pro W3" charset="-128"/>
              </a:rPr>
              <a:t>Covenants Update</a:t>
            </a:r>
          </a:p>
          <a:p>
            <a:r>
              <a:rPr lang="en-US" altLang="en-US" sz="2400" dirty="0">
                <a:latin typeface="+mj-lt"/>
                <a:ea typeface="ヒラギノ角ゴ Pro W3" charset="-128"/>
              </a:rPr>
              <a:t>Social Committee Events</a:t>
            </a:r>
            <a:endParaRPr lang="en-US" altLang="en-US" dirty="0">
              <a:latin typeface="+mj-lt"/>
              <a:ea typeface="ヒラギノ角ゴ Pro W3" charset="-128"/>
            </a:endParaRPr>
          </a:p>
        </p:txBody>
      </p:sp>
      <p:pic>
        <p:nvPicPr>
          <p:cNvPr id="4" name="Picture 7" descr="logo11-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1FBF0"/>
              </a:clrFrom>
              <a:clrTo>
                <a:srgbClr val="F1FBF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14" y="99151"/>
            <a:ext cx="569558" cy="604658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>
                <a:alpha val="8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554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49147" y="472733"/>
            <a:ext cx="12429945" cy="1143000"/>
          </a:xfrm>
        </p:spPr>
        <p:txBody>
          <a:bodyPr>
            <a:noAutofit/>
          </a:bodyPr>
          <a:lstStyle/>
          <a:p>
            <a:r>
              <a:rPr lang="en-US" sz="4000" dirty="0"/>
              <a:t>Treasurer Report - Britt </a:t>
            </a:r>
          </a:p>
        </p:txBody>
      </p:sp>
      <p:pic>
        <p:nvPicPr>
          <p:cNvPr id="10" name="Picture 7" descr="logo11-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1FBF0"/>
              </a:clrFrom>
              <a:clrTo>
                <a:srgbClr val="F1FBF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14" y="99151"/>
            <a:ext cx="569558" cy="604658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>
                <a:alpha val="8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372" y="1726709"/>
            <a:ext cx="7253251" cy="4652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008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HOA Communication - David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Website</a:t>
            </a:r>
          </a:p>
          <a:p>
            <a:r>
              <a:rPr lang="en-US" dirty="0">
                <a:latin typeface="+mj-lt"/>
              </a:rPr>
              <a:t>Facebook</a:t>
            </a:r>
          </a:p>
          <a:p>
            <a:r>
              <a:rPr lang="en-US" dirty="0">
                <a:latin typeface="+mj-lt"/>
              </a:rPr>
              <a:t>Survey</a:t>
            </a:r>
          </a:p>
          <a:p>
            <a:r>
              <a:rPr lang="en-US" dirty="0">
                <a:latin typeface="+mj-lt"/>
              </a:rPr>
              <a:t>Email sign-up</a:t>
            </a:r>
          </a:p>
        </p:txBody>
      </p:sp>
      <p:pic>
        <p:nvPicPr>
          <p:cNvPr id="6" name="Picture 7" descr="logo11-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1FBF0"/>
              </a:clrFrom>
              <a:clrTo>
                <a:srgbClr val="F1FBF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14" y="99151"/>
            <a:ext cx="569558" cy="604658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>
                <a:alpha val="8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9453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 Watch - Justin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latin typeface="+mj-lt"/>
                <a:ea typeface="ヒラギノ角ゴ Pro W3" charset="-128"/>
              </a:rPr>
              <a:t>Voluntary program</a:t>
            </a:r>
          </a:p>
          <a:p>
            <a:r>
              <a:rPr lang="en-US" altLang="en-US" dirty="0">
                <a:latin typeface="+mj-lt"/>
                <a:ea typeface="ヒラギノ角ゴ Pro W3" charset="-128"/>
              </a:rPr>
              <a:t>Neighbors working together to improve neighborhood security</a:t>
            </a:r>
          </a:p>
          <a:p>
            <a:r>
              <a:rPr lang="en-US" altLang="en-US" dirty="0">
                <a:latin typeface="+mj-lt"/>
                <a:ea typeface="ヒラギノ角ゴ Pro W3" charset="-128"/>
              </a:rPr>
              <a:t>King County Sheriff sanctioned</a:t>
            </a:r>
          </a:p>
          <a:p>
            <a:r>
              <a:rPr lang="en-US" altLang="en-US" dirty="0">
                <a:latin typeface="+mj-lt"/>
                <a:ea typeface="ヒラギノ角ゴ Pro W3" charset="-128"/>
              </a:rPr>
              <a:t>Fairwood Firs has 6 sectors</a:t>
            </a:r>
          </a:p>
          <a:p>
            <a:r>
              <a:rPr lang="en-US" altLang="en-US" dirty="0">
                <a:latin typeface="+mj-lt"/>
                <a:ea typeface="ヒラギノ角ゴ Pro W3" charset="-128"/>
              </a:rPr>
              <a:t>Need sector Captains</a:t>
            </a:r>
          </a:p>
        </p:txBody>
      </p:sp>
      <p:pic>
        <p:nvPicPr>
          <p:cNvPr id="4" name="Picture 1" descr="Block Watch Image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2252" y="615696"/>
            <a:ext cx="1130148" cy="1130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Content Placeholder 9" descr="2016-02 Blank Map for BlockWatch 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811" t="4916" r="-13905" b="24274"/>
          <a:stretch>
            <a:fillRect/>
          </a:stretch>
        </p:blipFill>
        <p:spPr>
          <a:xfrm>
            <a:off x="5953390" y="2797347"/>
            <a:ext cx="5996204" cy="397251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290631" y="6015210"/>
            <a:ext cx="550844" cy="2313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588087" y="6297314"/>
            <a:ext cx="1068636" cy="4725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7" descr="logo11-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1FBF0"/>
              </a:clrFrom>
              <a:clrTo>
                <a:srgbClr val="F1FBF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14" y="99151"/>
            <a:ext cx="569558" cy="604658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>
                <a:alpha val="8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488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brainstorming presentation.potx" id="{DE77CA07-3D7A-4CF2-AF02-587F794CB3CB}" vid="{13C2A94F-C0A1-4622-B71C-29A3B00D5E0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brainstorming presentation</Template>
  <TotalTime>1610</TotalTime>
  <Words>562</Words>
  <Application>Microsoft Office PowerPoint</Application>
  <PresentationFormat>Widescreen</PresentationFormat>
  <Paragraphs>127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Cambria Math</vt:lpstr>
      <vt:lpstr>Century Gothic</vt:lpstr>
      <vt:lpstr>Palatino Linotype</vt:lpstr>
      <vt:lpstr>Wingdings 2</vt:lpstr>
      <vt:lpstr>ヒラギノ角ゴ Pro W3</vt:lpstr>
      <vt:lpstr>Presentation on brainstorming</vt:lpstr>
      <vt:lpstr>Fairwood Firs HOA 2019 Annual Meeting</vt:lpstr>
      <vt:lpstr>2019 Annual FFHOA Meeting</vt:lpstr>
      <vt:lpstr>Agenda</vt:lpstr>
      <vt:lpstr>Fairwood Firs Committees</vt:lpstr>
      <vt:lpstr>2018 Activities – Mike/Justin</vt:lpstr>
      <vt:lpstr>2019 Activities – Mike/Justin</vt:lpstr>
      <vt:lpstr>Treasurer Report - Britt </vt:lpstr>
      <vt:lpstr>HOA Communication - David</vt:lpstr>
      <vt:lpstr>Block Watch - Justin</vt:lpstr>
      <vt:lpstr>Fairwood Area Changes - Britt</vt:lpstr>
      <vt:lpstr>Covenants Update Vote - Britt</vt:lpstr>
      <vt:lpstr>2019 FFHOA Board of Directors</vt:lpstr>
      <vt:lpstr>Community 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Creativity Session</dc:title>
  <dc:creator>WardFamily2</dc:creator>
  <cp:lastModifiedBy>WardFamily2</cp:lastModifiedBy>
  <cp:revision>56</cp:revision>
  <dcterms:created xsi:type="dcterms:W3CDTF">2019-01-03T01:32:36Z</dcterms:created>
  <dcterms:modified xsi:type="dcterms:W3CDTF">2019-02-21T02:10:51Z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